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ab315364f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ab315364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a5420a89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a5420a89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7a01abe46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a01abe46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bb3e0d40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bb3e0d40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ca5420a89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ca5420a89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ca5420a89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ca5420a89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a5420a89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a5420a89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ca5420a89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ca5420a89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ca5420a89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ca5420a89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ca5420a89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ca5420a89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7a01abe460_7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a01abe460_7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ca5420a89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ca5420a89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gif"/><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15075" y="11975"/>
            <a:ext cx="9129000" cy="51315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pic>
        <p:nvPicPr>
          <p:cNvPr id="55" name="Google Shape;55;p13"/>
          <p:cNvPicPr preferRelativeResize="0"/>
          <p:nvPr/>
        </p:nvPicPr>
        <p:blipFill>
          <a:blip r:embed="rId3">
            <a:alphaModFix/>
          </a:blip>
          <a:stretch>
            <a:fillRect/>
          </a:stretch>
        </p:blipFill>
        <p:spPr>
          <a:xfrm>
            <a:off x="3806450" y="152400"/>
            <a:ext cx="4838700" cy="4838700"/>
          </a:xfrm>
          <a:prstGeom prst="rect">
            <a:avLst/>
          </a:prstGeom>
          <a:noFill/>
          <a:ln>
            <a:noFill/>
          </a:ln>
        </p:spPr>
      </p:pic>
      <p:sp>
        <p:nvSpPr>
          <p:cNvPr id="56" name="Google Shape;56;p13"/>
          <p:cNvSpPr txBox="1"/>
          <p:nvPr/>
        </p:nvSpPr>
        <p:spPr>
          <a:xfrm>
            <a:off x="626150" y="1671300"/>
            <a:ext cx="43980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500">
                <a:solidFill>
                  <a:srgbClr val="FFFFFF"/>
                </a:solidFill>
              </a:rPr>
              <a:t>GLOBAL TEMPERATURE CHANGE</a:t>
            </a:r>
            <a:endParaRPr b="1" sz="3500">
              <a:solidFill>
                <a:srgbClr val="FFFFFF"/>
              </a:solidFill>
            </a:endParaRPr>
          </a:p>
        </p:txBody>
      </p:sp>
      <p:sp>
        <p:nvSpPr>
          <p:cNvPr id="57" name="Google Shape;57;p13"/>
          <p:cNvSpPr txBox="1"/>
          <p:nvPr>
            <p:ph type="title"/>
          </p:nvPr>
        </p:nvSpPr>
        <p:spPr>
          <a:xfrm>
            <a:off x="626150" y="4452225"/>
            <a:ext cx="6573900" cy="32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GB" sz="1470">
                <a:solidFill>
                  <a:srgbClr val="FFFFFF"/>
                </a:solidFill>
              </a:rPr>
              <a:t>The Ice Cubes team:</a:t>
            </a:r>
            <a:endParaRPr b="1" sz="1470">
              <a:solidFill>
                <a:srgbClr val="FFFFFF"/>
              </a:solidFill>
            </a:endParaRPr>
          </a:p>
          <a:p>
            <a:pPr indent="0" lvl="0" marL="0" rtl="0" algn="l">
              <a:spcBef>
                <a:spcPts val="0"/>
              </a:spcBef>
              <a:spcAft>
                <a:spcPts val="0"/>
              </a:spcAft>
              <a:buSzPts val="990"/>
              <a:buNone/>
            </a:pPr>
            <a:r>
              <a:rPr b="1" lang="en-GB" sz="1470">
                <a:solidFill>
                  <a:srgbClr val="FFFFFF"/>
                </a:solidFill>
              </a:rPr>
              <a:t>“Sans Sharma”, “Nicole Briggs”, “Beth Scott”,  “Rain Yang”</a:t>
            </a:r>
            <a:endParaRPr b="1" sz="3140">
              <a:solidFill>
                <a:srgbClr val="FFFFFF"/>
              </a:solidFill>
            </a:endParaRPr>
          </a:p>
        </p:txBody>
      </p:sp>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311700" y="1335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320"/>
              <a:t>Difficulties</a:t>
            </a:r>
            <a:endParaRPr sz="2320"/>
          </a:p>
        </p:txBody>
      </p:sp>
      <p:sp>
        <p:nvSpPr>
          <p:cNvPr id="153" name="Google Shape;153;p22"/>
          <p:cNvSpPr txBox="1"/>
          <p:nvPr>
            <p:ph idx="1" type="body"/>
          </p:nvPr>
        </p:nvSpPr>
        <p:spPr>
          <a:xfrm>
            <a:off x="311700" y="547025"/>
            <a:ext cx="6646200" cy="181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300" u="sng">
                <a:solidFill>
                  <a:srgbClr val="000000"/>
                </a:solidFill>
              </a:rPr>
              <a:t>Trying to find the top ten countries affected by climate change</a:t>
            </a:r>
            <a:endParaRPr b="1" sz="1300" u="sng">
              <a:solidFill>
                <a:srgbClr val="000000"/>
              </a:solidFill>
            </a:endParaRPr>
          </a:p>
          <a:p>
            <a:pPr indent="-311150" lvl="0" marL="457200" rtl="0" algn="l">
              <a:spcBef>
                <a:spcPts val="1200"/>
              </a:spcBef>
              <a:spcAft>
                <a:spcPts val="0"/>
              </a:spcAft>
              <a:buClr>
                <a:srgbClr val="000000"/>
              </a:buClr>
              <a:buSzPts val="1300"/>
              <a:buAutoNum type="arabicPeriod"/>
            </a:pPr>
            <a:r>
              <a:rPr lang="en-GB" sz="1300">
                <a:solidFill>
                  <a:srgbClr val="000000"/>
                </a:solidFill>
              </a:rPr>
              <a:t>As dataset was limited we took maximum and minimum of changes to find differences</a:t>
            </a:r>
            <a:endParaRPr sz="1300">
              <a:solidFill>
                <a:srgbClr val="000000"/>
              </a:solidFill>
            </a:endParaRPr>
          </a:p>
          <a:p>
            <a:pPr indent="-311150" lvl="0" marL="457200" rtl="0" algn="l">
              <a:spcBef>
                <a:spcPts val="0"/>
              </a:spcBef>
              <a:spcAft>
                <a:spcPts val="0"/>
              </a:spcAft>
              <a:buClr>
                <a:srgbClr val="000000"/>
              </a:buClr>
              <a:buSzPts val="1300"/>
              <a:buAutoNum type="arabicPeriod"/>
            </a:pPr>
            <a:r>
              <a:rPr lang="en-GB" sz="1300">
                <a:solidFill>
                  <a:srgbClr val="000000"/>
                </a:solidFill>
              </a:rPr>
              <a:t>We also took the route of standard deviation and dividing the dataset into two halves</a:t>
            </a:r>
            <a:endParaRPr sz="1300">
              <a:solidFill>
                <a:srgbClr val="000000"/>
              </a:solidFill>
            </a:endParaRPr>
          </a:p>
          <a:p>
            <a:pPr indent="-311150" lvl="0" marL="457200" rtl="0" algn="l">
              <a:spcBef>
                <a:spcPts val="0"/>
              </a:spcBef>
              <a:spcAft>
                <a:spcPts val="0"/>
              </a:spcAft>
              <a:buClr>
                <a:srgbClr val="000000"/>
              </a:buClr>
              <a:buSzPts val="1300"/>
              <a:buAutoNum type="arabicPeriod"/>
            </a:pPr>
            <a:r>
              <a:rPr lang="en-GB" sz="1300">
                <a:solidFill>
                  <a:srgbClr val="000000"/>
                </a:solidFill>
              </a:rPr>
              <a:t>Countries displayed were close to Arctic Circle </a:t>
            </a:r>
            <a:endParaRPr sz="1300">
              <a:solidFill>
                <a:srgbClr val="000000"/>
              </a:solidFill>
            </a:endParaRPr>
          </a:p>
          <a:p>
            <a:pPr indent="0" lvl="0" marL="0" rtl="0" algn="l">
              <a:spcBef>
                <a:spcPts val="1200"/>
              </a:spcBef>
              <a:spcAft>
                <a:spcPts val="1200"/>
              </a:spcAft>
              <a:buNone/>
            </a:pPr>
            <a:r>
              <a:t/>
            </a:r>
            <a:endParaRPr sz="1300"/>
          </a:p>
        </p:txBody>
      </p:sp>
      <p:pic>
        <p:nvPicPr>
          <p:cNvPr id="154" name="Google Shape;154;p22"/>
          <p:cNvPicPr preferRelativeResize="0"/>
          <p:nvPr/>
        </p:nvPicPr>
        <p:blipFill>
          <a:blip r:embed="rId3">
            <a:alphaModFix/>
          </a:blip>
          <a:stretch>
            <a:fillRect/>
          </a:stretch>
        </p:blipFill>
        <p:spPr>
          <a:xfrm>
            <a:off x="439375" y="2571750"/>
            <a:ext cx="3748049" cy="2107375"/>
          </a:xfrm>
          <a:prstGeom prst="rect">
            <a:avLst/>
          </a:prstGeom>
          <a:noFill/>
          <a:ln>
            <a:noFill/>
          </a:ln>
        </p:spPr>
      </p:pic>
      <p:pic>
        <p:nvPicPr>
          <p:cNvPr id="155" name="Google Shape;155;p22"/>
          <p:cNvPicPr preferRelativeResize="0"/>
          <p:nvPr/>
        </p:nvPicPr>
        <p:blipFill>
          <a:blip r:embed="rId4">
            <a:alphaModFix/>
          </a:blip>
          <a:stretch>
            <a:fillRect/>
          </a:stretch>
        </p:blipFill>
        <p:spPr>
          <a:xfrm>
            <a:off x="4364425" y="2571750"/>
            <a:ext cx="4467876" cy="2071801"/>
          </a:xfrm>
          <a:prstGeom prst="rect">
            <a:avLst/>
          </a:prstGeom>
          <a:noFill/>
          <a:ln>
            <a:noFill/>
          </a:ln>
        </p:spPr>
      </p:pic>
      <p:sp>
        <p:nvSpPr>
          <p:cNvPr id="156" name="Google Shape;156;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311700" y="155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a:t>
            </a:r>
            <a:endParaRPr/>
          </a:p>
        </p:txBody>
      </p:sp>
      <p:sp>
        <p:nvSpPr>
          <p:cNvPr id="162" name="Google Shape;162;p23"/>
          <p:cNvSpPr txBox="1"/>
          <p:nvPr/>
        </p:nvSpPr>
        <p:spPr>
          <a:xfrm>
            <a:off x="531863" y="645425"/>
            <a:ext cx="8252400" cy="1585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AutoNum type="arabicPeriod"/>
            </a:pPr>
            <a:r>
              <a:rPr lang="en-GB" sz="1300">
                <a:solidFill>
                  <a:schemeClr val="dk1"/>
                </a:solidFill>
              </a:rPr>
              <a:t>We reject the null hypothesis in favour of the alternate hypothesis and can conclude that </a:t>
            </a:r>
            <a:r>
              <a:rPr lang="en-GB" sz="1300">
                <a:solidFill>
                  <a:schemeClr val="dk1"/>
                </a:solidFill>
              </a:rPr>
              <a:t>worldwide population growth has a direct correlation to changes in temperature</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GB" sz="1300">
                <a:solidFill>
                  <a:schemeClr val="dk1"/>
                </a:solidFill>
              </a:rPr>
              <a:t>Temperature increase between Northern and Southern hemisphere differ and therefore we can conclude that population does affect the increase in temperature</a:t>
            </a:r>
            <a:endParaRPr sz="1300">
              <a:solidFill>
                <a:schemeClr val="dk1"/>
              </a:solidFill>
            </a:endParaRPr>
          </a:p>
          <a:p>
            <a:pPr indent="-311150" lvl="0" marL="457200" rtl="0" algn="l">
              <a:spcBef>
                <a:spcPts val="0"/>
              </a:spcBef>
              <a:spcAft>
                <a:spcPts val="0"/>
              </a:spcAft>
              <a:buSzPts val="1300"/>
              <a:buAutoNum type="arabicPeriod"/>
            </a:pPr>
            <a:r>
              <a:rPr lang="en-GB" sz="1300"/>
              <a:t>More data is required to answer the specific questions about the countries most and least affected by climate change. Analysing major weather events around the globe would be the next step.</a:t>
            </a:r>
            <a:endParaRPr sz="1300"/>
          </a:p>
          <a:p>
            <a:pPr indent="0" lvl="0" marL="457200" rtl="0" algn="l">
              <a:spcBef>
                <a:spcPts val="0"/>
              </a:spcBef>
              <a:spcAft>
                <a:spcPts val="0"/>
              </a:spcAft>
              <a:buNone/>
            </a:pPr>
            <a:r>
              <a:t/>
            </a:r>
            <a:endParaRPr sz="1300"/>
          </a:p>
        </p:txBody>
      </p:sp>
      <p:pic>
        <p:nvPicPr>
          <p:cNvPr id="163" name="Google Shape;163;p23"/>
          <p:cNvPicPr preferRelativeResize="0"/>
          <p:nvPr/>
        </p:nvPicPr>
        <p:blipFill>
          <a:blip r:embed="rId3">
            <a:alphaModFix/>
          </a:blip>
          <a:stretch>
            <a:fillRect/>
          </a:stretch>
        </p:blipFill>
        <p:spPr>
          <a:xfrm>
            <a:off x="3201775" y="2230925"/>
            <a:ext cx="2912575" cy="2677550"/>
          </a:xfrm>
          <a:prstGeom prst="rect">
            <a:avLst/>
          </a:prstGeom>
          <a:noFill/>
          <a:ln>
            <a:noFill/>
          </a:ln>
        </p:spPr>
      </p:pic>
      <p:sp>
        <p:nvSpPr>
          <p:cNvPr id="164" name="Google Shape;16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nvSpPr>
        <p:spPr>
          <a:xfrm>
            <a:off x="6057275" y="3243175"/>
            <a:ext cx="2329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t>Any questions?</a:t>
            </a:r>
            <a:endParaRPr b="1" sz="1800"/>
          </a:p>
        </p:txBody>
      </p:sp>
      <p:pic>
        <p:nvPicPr>
          <p:cNvPr id="170" name="Google Shape;170;p24"/>
          <p:cNvPicPr preferRelativeResize="0"/>
          <p:nvPr/>
        </p:nvPicPr>
        <p:blipFill>
          <a:blip r:embed="rId3">
            <a:alphaModFix/>
          </a:blip>
          <a:stretch>
            <a:fillRect/>
          </a:stretch>
        </p:blipFill>
        <p:spPr>
          <a:xfrm>
            <a:off x="592125" y="1225188"/>
            <a:ext cx="4772200" cy="2693125"/>
          </a:xfrm>
          <a:prstGeom prst="rect">
            <a:avLst/>
          </a:prstGeom>
          <a:noFill/>
          <a:ln>
            <a:noFill/>
          </a:ln>
        </p:spPr>
      </p:pic>
      <p:pic>
        <p:nvPicPr>
          <p:cNvPr id="171" name="Google Shape;171;p24"/>
          <p:cNvPicPr preferRelativeResize="0"/>
          <p:nvPr/>
        </p:nvPicPr>
        <p:blipFill>
          <a:blip r:embed="rId4">
            <a:alphaModFix/>
          </a:blip>
          <a:stretch>
            <a:fillRect/>
          </a:stretch>
        </p:blipFill>
        <p:spPr>
          <a:xfrm>
            <a:off x="6269663" y="1181100"/>
            <a:ext cx="1905000" cy="1905000"/>
          </a:xfrm>
          <a:prstGeom prst="rect">
            <a:avLst/>
          </a:prstGeom>
          <a:noFill/>
          <a:ln>
            <a:noFill/>
          </a:ln>
        </p:spPr>
      </p:pic>
      <p:cxnSp>
        <p:nvCxnSpPr>
          <p:cNvPr id="172" name="Google Shape;172;p24"/>
          <p:cNvCxnSpPr/>
          <p:nvPr/>
        </p:nvCxnSpPr>
        <p:spPr>
          <a:xfrm>
            <a:off x="5899475" y="727950"/>
            <a:ext cx="0" cy="3687600"/>
          </a:xfrm>
          <a:prstGeom prst="straightConnector1">
            <a:avLst/>
          </a:prstGeom>
          <a:noFill/>
          <a:ln cap="flat" cmpd="sng" w="28575">
            <a:solidFill>
              <a:srgbClr val="434343"/>
            </a:solidFill>
            <a:prstDash val="solid"/>
            <a:round/>
            <a:headEnd len="med" w="med" type="none"/>
            <a:tailEnd len="med" w="med" type="none"/>
          </a:ln>
        </p:spPr>
      </p:cxnSp>
      <p:sp>
        <p:nvSpPr>
          <p:cNvPr id="173" name="Google Shape;17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1550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Climate Change</a:t>
            </a:r>
            <a:endParaRPr/>
          </a:p>
          <a:p>
            <a:pPr indent="0" lvl="0" marL="0" rtl="0" algn="ctr">
              <a:spcBef>
                <a:spcPts val="0"/>
              </a:spcBef>
              <a:spcAft>
                <a:spcPts val="0"/>
              </a:spcAft>
              <a:buNone/>
            </a:pPr>
            <a:r>
              <a:t/>
            </a:r>
            <a:endParaRPr/>
          </a:p>
          <a:p>
            <a:pPr indent="0" lvl="0" marL="0" rtl="0" algn="ctr">
              <a:spcBef>
                <a:spcPts val="0"/>
              </a:spcBef>
              <a:spcAft>
                <a:spcPts val="0"/>
              </a:spcAft>
              <a:buNone/>
            </a:pPr>
            <a:r>
              <a:rPr i="1" lang="en-GB" sz="2022"/>
              <a:t>Hypothesis</a:t>
            </a:r>
            <a:r>
              <a:rPr lang="en-GB" sz="2022"/>
              <a:t> : The worldwide population growth has a direct correlation to changes in temperature, assuming that the global temperature has actually increased.</a:t>
            </a:r>
            <a:endParaRPr sz="2022"/>
          </a:p>
          <a:p>
            <a:pPr indent="0" lvl="0" marL="0" rtl="0" algn="l">
              <a:spcBef>
                <a:spcPts val="0"/>
              </a:spcBef>
              <a:spcAft>
                <a:spcPts val="0"/>
              </a:spcAft>
              <a:buNone/>
            </a:pPr>
            <a:r>
              <a:t/>
            </a:r>
            <a:endParaRPr/>
          </a:p>
        </p:txBody>
      </p:sp>
      <p:sp>
        <p:nvSpPr>
          <p:cNvPr id="64" name="Google Shape;64;p14"/>
          <p:cNvSpPr txBox="1"/>
          <p:nvPr>
            <p:ph idx="1" type="body"/>
          </p:nvPr>
        </p:nvSpPr>
        <p:spPr>
          <a:xfrm>
            <a:off x="269250" y="3116500"/>
            <a:ext cx="8520600" cy="1786500"/>
          </a:xfrm>
          <a:prstGeom prst="rect">
            <a:avLst/>
          </a:prstGeom>
        </p:spPr>
        <p:txBody>
          <a:bodyPr anchorCtr="0" anchor="t" bIns="91425" lIns="91425" spcFirstLastPara="1" rIns="91425" wrap="square" tIns="91425">
            <a:noAutofit/>
          </a:bodyPr>
          <a:lstStyle/>
          <a:p>
            <a:pPr indent="457200" lvl="0" marL="0" rtl="0" algn="l">
              <a:spcBef>
                <a:spcPts val="1200"/>
              </a:spcBef>
              <a:spcAft>
                <a:spcPts val="0"/>
              </a:spcAft>
              <a:buSzPts val="275"/>
              <a:buNone/>
            </a:pPr>
            <a:r>
              <a:rPr lang="en-GB" sz="1100">
                <a:solidFill>
                  <a:schemeClr val="dk1"/>
                </a:solidFill>
              </a:rPr>
              <a:t>How has global average temperature changed in the last century? </a:t>
            </a:r>
            <a:endParaRPr sz="1100">
              <a:solidFill>
                <a:schemeClr val="dk1"/>
              </a:solidFill>
            </a:endParaRPr>
          </a:p>
          <a:p>
            <a:pPr indent="0" lvl="0" marL="457200" rtl="0" algn="l">
              <a:spcBef>
                <a:spcPts val="1200"/>
              </a:spcBef>
              <a:spcAft>
                <a:spcPts val="0"/>
              </a:spcAft>
              <a:buSzPts val="275"/>
              <a:buNone/>
            </a:pPr>
            <a:r>
              <a:rPr lang="en-GB" sz="1100">
                <a:solidFill>
                  <a:schemeClr val="dk1"/>
                </a:solidFill>
              </a:rPr>
              <a:t>Is there a correlation between global average temperature and population? </a:t>
            </a:r>
            <a:endParaRPr sz="1100">
              <a:solidFill>
                <a:schemeClr val="dk1"/>
              </a:solidFill>
            </a:endParaRPr>
          </a:p>
          <a:p>
            <a:pPr indent="0" lvl="0" marL="457200" rtl="0" algn="l">
              <a:spcBef>
                <a:spcPts val="1200"/>
              </a:spcBef>
              <a:spcAft>
                <a:spcPts val="0"/>
              </a:spcAft>
              <a:buSzPts val="275"/>
              <a:buNone/>
            </a:pPr>
            <a:r>
              <a:rPr lang="en-GB" sz="1100">
                <a:solidFill>
                  <a:schemeClr val="dk1"/>
                </a:solidFill>
              </a:rPr>
              <a:t>Is there a difference in average temperature change between the Northern and Southern </a:t>
            </a:r>
            <a:r>
              <a:rPr lang="en-GB" sz="1100">
                <a:solidFill>
                  <a:schemeClr val="dk1"/>
                </a:solidFill>
              </a:rPr>
              <a:t>hemispheres</a:t>
            </a:r>
            <a:r>
              <a:rPr lang="en-GB" sz="1100">
                <a:solidFill>
                  <a:schemeClr val="dk1"/>
                </a:solidFill>
              </a:rPr>
              <a:t>?  </a:t>
            </a:r>
            <a:endParaRPr sz="1100">
              <a:solidFill>
                <a:schemeClr val="dk1"/>
              </a:solidFill>
            </a:endParaRPr>
          </a:p>
          <a:p>
            <a:pPr indent="0" lvl="0" marL="457200" rtl="0" algn="l">
              <a:spcBef>
                <a:spcPts val="1200"/>
              </a:spcBef>
              <a:spcAft>
                <a:spcPts val="0"/>
              </a:spcAft>
              <a:buSzPts val="275"/>
              <a:buNone/>
            </a:pPr>
            <a:r>
              <a:rPr lang="en-GB" sz="1100">
                <a:solidFill>
                  <a:schemeClr val="dk1"/>
                </a:solidFill>
              </a:rPr>
              <a:t>Which countries experienced the largest fluctuations in average temperature and does this correlate with larger populations? </a:t>
            </a:r>
            <a:endParaRPr sz="1100">
              <a:solidFill>
                <a:schemeClr val="dk1"/>
              </a:solidFill>
            </a:endParaRPr>
          </a:p>
          <a:p>
            <a:pPr indent="457200" lvl="0" marL="0" rtl="0" algn="l">
              <a:spcBef>
                <a:spcPts val="1200"/>
              </a:spcBef>
              <a:spcAft>
                <a:spcPts val="0"/>
              </a:spcAft>
              <a:buSzPts val="275"/>
              <a:buNone/>
            </a:pPr>
            <a:r>
              <a:rPr lang="en-GB" sz="1100">
                <a:solidFill>
                  <a:schemeClr val="dk1"/>
                </a:solidFill>
              </a:rPr>
              <a:t>How does USA temperature rises compare with Australia’s temperature rises? </a:t>
            </a:r>
            <a:endParaRPr sz="1100">
              <a:solidFill>
                <a:schemeClr val="dk1"/>
              </a:solidFill>
            </a:endParaRPr>
          </a:p>
          <a:p>
            <a:pPr indent="0" lvl="0" marL="0" rtl="0" algn="l">
              <a:spcBef>
                <a:spcPts val="1200"/>
              </a:spcBef>
              <a:spcAft>
                <a:spcPts val="1200"/>
              </a:spcAft>
              <a:buSzPts val="275"/>
              <a:buNone/>
            </a:pPr>
            <a:r>
              <a:t/>
            </a:r>
            <a:endParaRPr sz="450"/>
          </a:p>
        </p:txBody>
      </p:sp>
      <p:pic>
        <p:nvPicPr>
          <p:cNvPr id="65" name="Google Shape;65;p14"/>
          <p:cNvPicPr preferRelativeResize="0"/>
          <p:nvPr/>
        </p:nvPicPr>
        <p:blipFill>
          <a:blip r:embed="rId3">
            <a:alphaModFix/>
          </a:blip>
          <a:stretch>
            <a:fillRect/>
          </a:stretch>
        </p:blipFill>
        <p:spPr>
          <a:xfrm>
            <a:off x="361025" y="3116500"/>
            <a:ext cx="318175" cy="323965"/>
          </a:xfrm>
          <a:prstGeom prst="rect">
            <a:avLst/>
          </a:prstGeom>
          <a:noFill/>
          <a:ln>
            <a:noFill/>
          </a:ln>
        </p:spPr>
      </p:pic>
      <p:pic>
        <p:nvPicPr>
          <p:cNvPr id="66" name="Google Shape;66;p14"/>
          <p:cNvPicPr preferRelativeResize="0"/>
          <p:nvPr/>
        </p:nvPicPr>
        <p:blipFill>
          <a:blip r:embed="rId4">
            <a:alphaModFix/>
          </a:blip>
          <a:stretch>
            <a:fillRect/>
          </a:stretch>
        </p:blipFill>
        <p:spPr>
          <a:xfrm>
            <a:off x="707500" y="2019898"/>
            <a:ext cx="928200" cy="1018775"/>
          </a:xfrm>
          <a:prstGeom prst="rect">
            <a:avLst/>
          </a:prstGeom>
          <a:noFill/>
          <a:ln>
            <a:noFill/>
          </a:ln>
        </p:spPr>
      </p:pic>
      <p:pic>
        <p:nvPicPr>
          <p:cNvPr id="67" name="Google Shape;67;p14"/>
          <p:cNvPicPr preferRelativeResize="0"/>
          <p:nvPr/>
        </p:nvPicPr>
        <p:blipFill>
          <a:blip r:embed="rId3">
            <a:alphaModFix/>
          </a:blip>
          <a:stretch>
            <a:fillRect/>
          </a:stretch>
        </p:blipFill>
        <p:spPr>
          <a:xfrm>
            <a:off x="361025" y="3455096"/>
            <a:ext cx="318175" cy="323965"/>
          </a:xfrm>
          <a:prstGeom prst="rect">
            <a:avLst/>
          </a:prstGeom>
          <a:noFill/>
          <a:ln>
            <a:noFill/>
          </a:ln>
        </p:spPr>
      </p:pic>
      <p:pic>
        <p:nvPicPr>
          <p:cNvPr id="68" name="Google Shape;68;p14"/>
          <p:cNvPicPr preferRelativeResize="0"/>
          <p:nvPr/>
        </p:nvPicPr>
        <p:blipFill>
          <a:blip r:embed="rId3">
            <a:alphaModFix/>
          </a:blip>
          <a:stretch>
            <a:fillRect/>
          </a:stretch>
        </p:blipFill>
        <p:spPr>
          <a:xfrm>
            <a:off x="361025" y="3792680"/>
            <a:ext cx="318175" cy="323965"/>
          </a:xfrm>
          <a:prstGeom prst="rect">
            <a:avLst/>
          </a:prstGeom>
          <a:noFill/>
          <a:ln>
            <a:noFill/>
          </a:ln>
        </p:spPr>
      </p:pic>
      <p:pic>
        <p:nvPicPr>
          <p:cNvPr id="69" name="Google Shape;69;p14"/>
          <p:cNvPicPr preferRelativeResize="0"/>
          <p:nvPr/>
        </p:nvPicPr>
        <p:blipFill>
          <a:blip r:embed="rId3">
            <a:alphaModFix/>
          </a:blip>
          <a:stretch>
            <a:fillRect/>
          </a:stretch>
        </p:blipFill>
        <p:spPr>
          <a:xfrm>
            <a:off x="361025" y="4144813"/>
            <a:ext cx="318175" cy="323965"/>
          </a:xfrm>
          <a:prstGeom prst="rect">
            <a:avLst/>
          </a:prstGeom>
          <a:noFill/>
          <a:ln>
            <a:noFill/>
          </a:ln>
        </p:spPr>
      </p:pic>
      <p:pic>
        <p:nvPicPr>
          <p:cNvPr id="70" name="Google Shape;70;p14"/>
          <p:cNvPicPr preferRelativeResize="0"/>
          <p:nvPr/>
        </p:nvPicPr>
        <p:blipFill>
          <a:blip r:embed="rId3">
            <a:alphaModFix/>
          </a:blip>
          <a:stretch>
            <a:fillRect/>
          </a:stretch>
        </p:blipFill>
        <p:spPr>
          <a:xfrm>
            <a:off x="361025" y="4496959"/>
            <a:ext cx="318175" cy="323965"/>
          </a:xfrm>
          <a:prstGeom prst="rect">
            <a:avLst/>
          </a:prstGeom>
          <a:noFill/>
          <a:ln>
            <a:noFill/>
          </a:ln>
        </p:spPr>
      </p:pic>
      <p:sp>
        <p:nvSpPr>
          <p:cNvPr id="71" name="Google Shape;71;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474425" y="909500"/>
            <a:ext cx="5404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What motivated us to answer them... </a:t>
            </a:r>
            <a:endParaRPr/>
          </a:p>
        </p:txBody>
      </p:sp>
      <p:sp>
        <p:nvSpPr>
          <p:cNvPr id="77" name="Google Shape;77;p15"/>
          <p:cNvSpPr txBox="1"/>
          <p:nvPr>
            <p:ph idx="1" type="body"/>
          </p:nvPr>
        </p:nvSpPr>
        <p:spPr>
          <a:xfrm>
            <a:off x="311700" y="2313525"/>
            <a:ext cx="8520600" cy="2603400"/>
          </a:xfrm>
          <a:prstGeom prst="rect">
            <a:avLst/>
          </a:prstGeom>
        </p:spPr>
        <p:txBody>
          <a:bodyPr anchorCtr="0" anchor="t" bIns="91425" lIns="91425" spcFirstLastPara="1" rIns="91425" wrap="square" tIns="91425">
            <a:normAutofit fontScale="25000" lnSpcReduction="20000"/>
          </a:bodyPr>
          <a:lstStyle/>
          <a:p>
            <a:pPr indent="0" lvl="0" marL="0" rtl="0" algn="l">
              <a:spcBef>
                <a:spcPts val="1200"/>
              </a:spcBef>
              <a:spcAft>
                <a:spcPts val="0"/>
              </a:spcAft>
              <a:buClr>
                <a:schemeClr val="dk1"/>
              </a:buClr>
              <a:buSzPct val="100000"/>
              <a:buFont typeface="Arial"/>
              <a:buNone/>
            </a:pPr>
            <a:r>
              <a:t/>
            </a:r>
            <a:endParaRPr sz="1100">
              <a:solidFill>
                <a:schemeClr val="dk1"/>
              </a:solidFill>
            </a:endParaRPr>
          </a:p>
          <a:p>
            <a:pPr indent="0" lvl="0" marL="0" rtl="0" algn="l">
              <a:spcBef>
                <a:spcPts val="1200"/>
              </a:spcBef>
              <a:spcAft>
                <a:spcPts val="0"/>
              </a:spcAft>
              <a:buClr>
                <a:schemeClr val="dk1"/>
              </a:buClr>
              <a:buSzPct val="100000"/>
              <a:buFont typeface="Arial"/>
              <a:buNone/>
            </a:pPr>
            <a:r>
              <a:t/>
            </a:r>
            <a:endParaRPr sz="1100">
              <a:solidFill>
                <a:schemeClr val="dk1"/>
              </a:solidFill>
            </a:endParaRPr>
          </a:p>
          <a:p>
            <a:pPr indent="0" lvl="0" marL="0" rtl="0" algn="l">
              <a:spcBef>
                <a:spcPts val="1200"/>
              </a:spcBef>
              <a:spcAft>
                <a:spcPts val="0"/>
              </a:spcAft>
              <a:buClr>
                <a:schemeClr val="dk1"/>
              </a:buClr>
              <a:buSzPct val="100000"/>
              <a:buFont typeface="Arial"/>
              <a:buNone/>
            </a:pPr>
            <a:r>
              <a:t/>
            </a:r>
            <a:endParaRPr sz="1100">
              <a:solidFill>
                <a:schemeClr val="dk1"/>
              </a:solidFill>
            </a:endParaRPr>
          </a:p>
          <a:p>
            <a:pPr indent="-298450" lvl="0" marL="457200" rtl="0" algn="l">
              <a:spcBef>
                <a:spcPts val="1200"/>
              </a:spcBef>
              <a:spcAft>
                <a:spcPts val="0"/>
              </a:spcAft>
              <a:buClr>
                <a:schemeClr val="dk1"/>
              </a:buClr>
              <a:buSzPct val="100000"/>
              <a:buChar char="●"/>
            </a:pPr>
            <a:r>
              <a:rPr lang="en-GB" sz="4400">
                <a:solidFill>
                  <a:schemeClr val="dk1"/>
                </a:solidFill>
              </a:rPr>
              <a:t>We were curious</a:t>
            </a:r>
            <a:r>
              <a:rPr lang="en-GB" sz="4400">
                <a:solidFill>
                  <a:schemeClr val="dk1"/>
                </a:solidFill>
              </a:rPr>
              <a:t> to understand from the data if there were any correlations with population growth. We believe the global population has increased in the last century, has this had a direct affect on temperature. If the answer is yes, we could make comparisons with local geographies. </a:t>
            </a:r>
            <a:endParaRPr sz="4400">
              <a:solidFill>
                <a:schemeClr val="dk1"/>
              </a:solidFill>
            </a:endParaRPr>
          </a:p>
          <a:p>
            <a:pPr indent="-298450" lvl="0" marL="457200" rtl="0" algn="l">
              <a:spcBef>
                <a:spcPts val="0"/>
              </a:spcBef>
              <a:spcAft>
                <a:spcPts val="0"/>
              </a:spcAft>
              <a:buClr>
                <a:schemeClr val="dk1"/>
              </a:buClr>
              <a:buSzPct val="100000"/>
              <a:buChar char="●"/>
            </a:pPr>
            <a:r>
              <a:rPr lang="en-GB" sz="4400">
                <a:solidFill>
                  <a:schemeClr val="dk1"/>
                </a:solidFill>
              </a:rPr>
              <a:t>We agreed to compare the Northern vs. Southern hemispheres as 90% of the human population live in the Northern hemisphere.</a:t>
            </a:r>
            <a:endParaRPr sz="4400">
              <a:solidFill>
                <a:schemeClr val="dk1"/>
              </a:solidFill>
            </a:endParaRPr>
          </a:p>
          <a:p>
            <a:pPr indent="-298450" lvl="0" marL="457200" rtl="0" algn="l">
              <a:spcBef>
                <a:spcPts val="0"/>
              </a:spcBef>
              <a:spcAft>
                <a:spcPts val="0"/>
              </a:spcAft>
              <a:buClr>
                <a:schemeClr val="dk1"/>
              </a:buClr>
              <a:buSzPct val="100000"/>
              <a:buChar char="●"/>
            </a:pPr>
            <a:r>
              <a:rPr lang="en-GB" sz="4400">
                <a:solidFill>
                  <a:schemeClr val="dk1"/>
                </a:solidFill>
              </a:rPr>
              <a:t>Countries that experienced the most significant fluctuations in temperatures was extracted to see whether this was directly related to countries with the highest growth in population. </a:t>
            </a:r>
            <a:endParaRPr sz="4400">
              <a:solidFill>
                <a:schemeClr val="dk1"/>
              </a:solidFill>
            </a:endParaRPr>
          </a:p>
          <a:p>
            <a:pPr indent="-298450" lvl="0" marL="457200" rtl="0" algn="l">
              <a:spcBef>
                <a:spcPts val="0"/>
              </a:spcBef>
              <a:spcAft>
                <a:spcPts val="0"/>
              </a:spcAft>
              <a:buClr>
                <a:schemeClr val="dk1"/>
              </a:buClr>
              <a:buSzPct val="100000"/>
              <a:buChar char="●"/>
            </a:pPr>
            <a:r>
              <a:rPr lang="en-GB" sz="4400">
                <a:solidFill>
                  <a:schemeClr val="dk1"/>
                </a:solidFill>
              </a:rPr>
              <a:t>And lastly, we wanted to make a comparison between two specific countries.  We selected USA and Australia as they represent both hemispheres, and one has a significantly higher population than the other (335 million vs. 25 million). </a:t>
            </a:r>
            <a:endParaRPr sz="4400">
              <a:solidFill>
                <a:schemeClr val="dk1"/>
              </a:solidFill>
            </a:endParaRPr>
          </a:p>
          <a:p>
            <a:pPr indent="0" lvl="0" marL="0" rtl="0" algn="l">
              <a:spcBef>
                <a:spcPts val="1200"/>
              </a:spcBef>
              <a:spcAft>
                <a:spcPts val="1200"/>
              </a:spcAft>
              <a:buClr>
                <a:schemeClr val="dk1"/>
              </a:buClr>
              <a:buSzPts val="275"/>
              <a:buFont typeface="Arial"/>
              <a:buNone/>
            </a:pPr>
            <a:r>
              <a:rPr lang="en-GB" sz="4400">
                <a:solidFill>
                  <a:schemeClr val="dk1"/>
                </a:solidFill>
              </a:rPr>
              <a:t>As a group we were satisfied with our findings which we will now summarise for you !</a:t>
            </a:r>
            <a:endParaRPr sz="4400">
              <a:solidFill>
                <a:schemeClr val="dk1"/>
              </a:solidFill>
            </a:endParaRPr>
          </a:p>
        </p:txBody>
      </p:sp>
      <p:pic>
        <p:nvPicPr>
          <p:cNvPr id="78" name="Google Shape;78;p15"/>
          <p:cNvPicPr preferRelativeResize="0"/>
          <p:nvPr/>
        </p:nvPicPr>
        <p:blipFill>
          <a:blip r:embed="rId3">
            <a:alphaModFix/>
          </a:blip>
          <a:stretch>
            <a:fillRect/>
          </a:stretch>
        </p:blipFill>
        <p:spPr>
          <a:xfrm>
            <a:off x="509800" y="1979575"/>
            <a:ext cx="936800" cy="746375"/>
          </a:xfrm>
          <a:prstGeom prst="rect">
            <a:avLst/>
          </a:prstGeom>
          <a:noFill/>
          <a:ln>
            <a:noFill/>
          </a:ln>
        </p:spPr>
      </p:pic>
      <p:pic>
        <p:nvPicPr>
          <p:cNvPr id="79" name="Google Shape;79;p15"/>
          <p:cNvPicPr preferRelativeResize="0"/>
          <p:nvPr/>
        </p:nvPicPr>
        <p:blipFill>
          <a:blip r:embed="rId4">
            <a:alphaModFix/>
          </a:blip>
          <a:stretch>
            <a:fillRect/>
          </a:stretch>
        </p:blipFill>
        <p:spPr>
          <a:xfrm>
            <a:off x="5843925" y="233475"/>
            <a:ext cx="3035475" cy="2492476"/>
          </a:xfrm>
          <a:prstGeom prst="rect">
            <a:avLst/>
          </a:prstGeom>
          <a:noFill/>
          <a:ln>
            <a:noFill/>
          </a:ln>
        </p:spPr>
      </p:pic>
      <p:sp>
        <p:nvSpPr>
          <p:cNvPr id="80" name="Google Shape;8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Global average temperature</a:t>
            </a:r>
            <a:endParaRPr/>
          </a:p>
        </p:txBody>
      </p:sp>
      <p:sp>
        <p:nvSpPr>
          <p:cNvPr id="86" name="Google Shape;86;p16"/>
          <p:cNvSpPr txBox="1"/>
          <p:nvPr>
            <p:ph idx="1" type="body"/>
          </p:nvPr>
        </p:nvSpPr>
        <p:spPr>
          <a:xfrm>
            <a:off x="311700" y="1152475"/>
            <a:ext cx="8520600" cy="30429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GB" sz="1100">
                <a:solidFill>
                  <a:schemeClr val="dk1"/>
                </a:solidFill>
              </a:rPr>
              <a:t>For global average temperature, two graphs were made. One that shows average global temperature over time, and another that shows average global temperature vs. population:</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1200"/>
              </a:spcAft>
              <a:buNone/>
            </a:pPr>
            <a:r>
              <a:t/>
            </a:r>
            <a:endParaRPr sz="1100">
              <a:solidFill>
                <a:schemeClr val="dk1"/>
              </a:solidFill>
            </a:endParaRPr>
          </a:p>
        </p:txBody>
      </p:sp>
      <p:sp>
        <p:nvSpPr>
          <p:cNvPr id="87" name="Google Shape;87;p16"/>
          <p:cNvSpPr txBox="1"/>
          <p:nvPr>
            <p:ph type="title"/>
          </p:nvPr>
        </p:nvSpPr>
        <p:spPr>
          <a:xfrm>
            <a:off x="372125" y="4195375"/>
            <a:ext cx="76791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1120"/>
              <a:t>Both graphs confirm that over time as global population is rising there has been an increase of average temperature. </a:t>
            </a:r>
            <a:endParaRPr sz="1120"/>
          </a:p>
          <a:p>
            <a:pPr indent="0" lvl="0" marL="0" rtl="0" algn="l">
              <a:spcBef>
                <a:spcPts val="0"/>
              </a:spcBef>
              <a:spcAft>
                <a:spcPts val="0"/>
              </a:spcAft>
              <a:buSzPts val="990"/>
              <a:buNone/>
            </a:pPr>
            <a:r>
              <a:t/>
            </a:r>
            <a:endParaRPr sz="1120"/>
          </a:p>
        </p:txBody>
      </p:sp>
      <p:pic>
        <p:nvPicPr>
          <p:cNvPr id="88" name="Google Shape;88;p16"/>
          <p:cNvPicPr preferRelativeResize="0"/>
          <p:nvPr/>
        </p:nvPicPr>
        <p:blipFill>
          <a:blip r:embed="rId3">
            <a:alphaModFix/>
          </a:blip>
          <a:stretch>
            <a:fillRect/>
          </a:stretch>
        </p:blipFill>
        <p:spPr>
          <a:xfrm>
            <a:off x="372125" y="1730874"/>
            <a:ext cx="3354675" cy="2305302"/>
          </a:xfrm>
          <a:prstGeom prst="rect">
            <a:avLst/>
          </a:prstGeom>
          <a:noFill/>
          <a:ln>
            <a:noFill/>
          </a:ln>
        </p:spPr>
      </p:pic>
      <p:pic>
        <p:nvPicPr>
          <p:cNvPr id="89" name="Google Shape;89;p16"/>
          <p:cNvPicPr preferRelativeResize="0"/>
          <p:nvPr/>
        </p:nvPicPr>
        <p:blipFill>
          <a:blip r:embed="rId4">
            <a:alphaModFix/>
          </a:blip>
          <a:stretch>
            <a:fillRect/>
          </a:stretch>
        </p:blipFill>
        <p:spPr>
          <a:xfrm>
            <a:off x="4428662" y="1730875"/>
            <a:ext cx="3671771" cy="2181350"/>
          </a:xfrm>
          <a:prstGeom prst="rect">
            <a:avLst/>
          </a:prstGeom>
          <a:noFill/>
          <a:ln>
            <a:noFill/>
          </a:ln>
        </p:spPr>
      </p:pic>
      <p:sp>
        <p:nvSpPr>
          <p:cNvPr id="90" name="Google Shape;90;p16"/>
          <p:cNvSpPr txBox="1"/>
          <p:nvPr/>
        </p:nvSpPr>
        <p:spPr>
          <a:xfrm>
            <a:off x="5283238" y="3912225"/>
            <a:ext cx="1962600" cy="30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GB" sz="750">
                <a:solidFill>
                  <a:schemeClr val="dk1"/>
                </a:solidFill>
                <a:highlight>
                  <a:srgbClr val="FFFFFF"/>
                </a:highlight>
              </a:rPr>
              <a:t>The r-squared is: 0.7944268605457065</a:t>
            </a:r>
            <a:endParaRPr i="1" sz="1100"/>
          </a:p>
        </p:txBody>
      </p:sp>
      <p:sp>
        <p:nvSpPr>
          <p:cNvPr id="91" name="Google Shape;9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445025"/>
            <a:ext cx="6423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320"/>
              <a:t>Northern Hemisphere vs. Southern Hemisphere</a:t>
            </a:r>
            <a:endParaRPr sz="2320"/>
          </a:p>
        </p:txBody>
      </p:sp>
      <p:sp>
        <p:nvSpPr>
          <p:cNvPr id="97" name="Google Shape;97;p17"/>
          <p:cNvSpPr txBox="1"/>
          <p:nvPr>
            <p:ph idx="1" type="body"/>
          </p:nvPr>
        </p:nvSpPr>
        <p:spPr>
          <a:xfrm>
            <a:off x="311700" y="1152475"/>
            <a:ext cx="8475300" cy="267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100"/>
              <a:t>Comparing temperature changes </a:t>
            </a:r>
            <a:r>
              <a:rPr lang="en-GB" sz="1100"/>
              <a:t>between</a:t>
            </a:r>
            <a:r>
              <a:rPr lang="en-GB" sz="1100"/>
              <a:t> the two hemispheres:</a:t>
            </a:r>
            <a:endParaRPr sz="1100"/>
          </a:p>
          <a:p>
            <a:pPr indent="0" lvl="0" marL="0" rtl="0" algn="l">
              <a:spcBef>
                <a:spcPts val="1200"/>
              </a:spcBef>
              <a:spcAft>
                <a:spcPts val="0"/>
              </a:spcAft>
              <a:buNone/>
            </a:pPr>
            <a:r>
              <a:t/>
            </a:r>
            <a:endParaRPr sz="1100"/>
          </a:p>
          <a:p>
            <a:pPr indent="0" lvl="0" marL="0" rtl="0" algn="l">
              <a:spcBef>
                <a:spcPts val="1200"/>
              </a:spcBef>
              <a:spcAft>
                <a:spcPts val="1200"/>
              </a:spcAft>
              <a:buNone/>
            </a:pPr>
            <a:r>
              <a:t/>
            </a:r>
            <a:endParaRPr/>
          </a:p>
        </p:txBody>
      </p:sp>
      <p:pic>
        <p:nvPicPr>
          <p:cNvPr id="98" name="Google Shape;98;p17"/>
          <p:cNvPicPr preferRelativeResize="0"/>
          <p:nvPr/>
        </p:nvPicPr>
        <p:blipFill>
          <a:blip r:embed="rId3">
            <a:alphaModFix/>
          </a:blip>
          <a:stretch>
            <a:fillRect/>
          </a:stretch>
        </p:blipFill>
        <p:spPr>
          <a:xfrm>
            <a:off x="7017376" y="172202"/>
            <a:ext cx="1547325" cy="1118347"/>
          </a:xfrm>
          <a:prstGeom prst="rect">
            <a:avLst/>
          </a:prstGeom>
          <a:noFill/>
          <a:ln>
            <a:noFill/>
          </a:ln>
        </p:spPr>
      </p:pic>
      <p:pic>
        <p:nvPicPr>
          <p:cNvPr id="99" name="Google Shape;99;p17"/>
          <p:cNvPicPr preferRelativeResize="0"/>
          <p:nvPr/>
        </p:nvPicPr>
        <p:blipFill>
          <a:blip r:embed="rId4">
            <a:alphaModFix/>
          </a:blip>
          <a:stretch>
            <a:fillRect/>
          </a:stretch>
        </p:blipFill>
        <p:spPr>
          <a:xfrm>
            <a:off x="456075" y="1651500"/>
            <a:ext cx="3004074" cy="2027475"/>
          </a:xfrm>
          <a:prstGeom prst="rect">
            <a:avLst/>
          </a:prstGeom>
          <a:noFill/>
          <a:ln>
            <a:noFill/>
          </a:ln>
        </p:spPr>
      </p:pic>
      <p:pic>
        <p:nvPicPr>
          <p:cNvPr id="100" name="Google Shape;100;p17"/>
          <p:cNvPicPr preferRelativeResize="0"/>
          <p:nvPr/>
        </p:nvPicPr>
        <p:blipFill>
          <a:blip r:embed="rId5">
            <a:alphaModFix/>
          </a:blip>
          <a:stretch>
            <a:fillRect/>
          </a:stretch>
        </p:blipFill>
        <p:spPr>
          <a:xfrm>
            <a:off x="4421850" y="1641975"/>
            <a:ext cx="3188312" cy="2027475"/>
          </a:xfrm>
          <a:prstGeom prst="rect">
            <a:avLst/>
          </a:prstGeom>
          <a:noFill/>
          <a:ln>
            <a:noFill/>
          </a:ln>
        </p:spPr>
      </p:pic>
      <p:sp>
        <p:nvSpPr>
          <p:cNvPr id="101" name="Google Shape;101;p17"/>
          <p:cNvSpPr txBox="1"/>
          <p:nvPr/>
        </p:nvSpPr>
        <p:spPr>
          <a:xfrm>
            <a:off x="579300" y="3669450"/>
            <a:ext cx="79854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The temperature in the northern hemisphere has increased by about 1.5 °C, while in the southern hemisphere it has only increased by about 0.25 </a:t>
            </a:r>
            <a:r>
              <a:rPr lang="en-GB" sz="1100"/>
              <a:t>°C</a:t>
            </a:r>
            <a:r>
              <a:rPr lang="en-GB" sz="1100"/>
              <a:t>. </a:t>
            </a:r>
            <a:endParaRPr sz="1100"/>
          </a:p>
          <a:p>
            <a:pPr indent="0" lvl="0" marL="0" rtl="0" algn="l">
              <a:spcBef>
                <a:spcPts val="0"/>
              </a:spcBef>
              <a:spcAft>
                <a:spcPts val="0"/>
              </a:spcAft>
              <a:buNone/>
            </a:pPr>
            <a:r>
              <a:rPr lang="en-GB" sz="1100"/>
              <a:t>Seeing as the northern hemisphere contains about 90% of the population, the above comparison further confirms the theory that there is a direct link between rise in temperature and population.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GB" sz="1100"/>
              <a:t>It is worth noting that Antarctica was dropped from the data as temperatures for this region were only recorded from 1948 onwards. </a:t>
            </a:r>
            <a:endParaRPr sz="1100"/>
          </a:p>
          <a:p>
            <a:pPr indent="0" lvl="0" marL="0" rtl="0" algn="l">
              <a:spcBef>
                <a:spcPts val="0"/>
              </a:spcBef>
              <a:spcAft>
                <a:spcPts val="0"/>
              </a:spcAft>
              <a:buNone/>
            </a:pPr>
            <a:r>
              <a:t/>
            </a:r>
            <a:endParaRPr sz="1100"/>
          </a:p>
        </p:txBody>
      </p:sp>
      <p:sp>
        <p:nvSpPr>
          <p:cNvPr id="102" name="Google Shape;10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USA vs Australia</a:t>
            </a:r>
            <a:endParaRPr/>
          </a:p>
        </p:txBody>
      </p:sp>
      <p:sp>
        <p:nvSpPr>
          <p:cNvPr id="108" name="Google Shape;108;p18"/>
          <p:cNvSpPr txBox="1"/>
          <p:nvPr>
            <p:ph idx="1" type="body"/>
          </p:nvPr>
        </p:nvSpPr>
        <p:spPr>
          <a:xfrm>
            <a:off x="311700" y="1152475"/>
            <a:ext cx="8520600" cy="312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100"/>
              <a:t>USA has a population of 330 million (increased from 92 million) and is situated in the northern hemisphere. Australia has a population of 25.5 million (increased from 4 million) and is in the southern hemisphere. </a:t>
            </a:r>
            <a:endParaRPr sz="1100"/>
          </a:p>
          <a:p>
            <a:pPr indent="0" lvl="0" marL="0" rtl="0" algn="l">
              <a:spcBef>
                <a:spcPts val="1200"/>
              </a:spcBef>
              <a:spcAft>
                <a:spcPts val="0"/>
              </a:spcAft>
              <a:buNone/>
            </a:pPr>
            <a:r>
              <a:rPr lang="en-GB" sz="1100"/>
              <a:t>The rise in temperature for USA:					The rise in temperature for Aus:</a:t>
            </a:r>
            <a:endParaRPr sz="1100"/>
          </a:p>
          <a:p>
            <a:pPr indent="0" lvl="0" marL="0" rtl="0" algn="l">
              <a:spcBef>
                <a:spcPts val="1200"/>
              </a:spcBef>
              <a:spcAft>
                <a:spcPts val="0"/>
              </a:spcAft>
              <a:buNone/>
            </a:pPr>
            <a:r>
              <a:t/>
            </a:r>
            <a:endParaRPr sz="1100"/>
          </a:p>
          <a:p>
            <a:pPr indent="0" lvl="0" marL="0" rtl="0" algn="l">
              <a:spcBef>
                <a:spcPts val="1200"/>
              </a:spcBef>
              <a:spcAft>
                <a:spcPts val="1200"/>
              </a:spcAft>
              <a:buNone/>
            </a:pPr>
            <a:r>
              <a:t/>
            </a:r>
            <a:endParaRPr sz="1100"/>
          </a:p>
        </p:txBody>
      </p:sp>
      <p:pic>
        <p:nvPicPr>
          <p:cNvPr id="109" name="Google Shape;109;p18"/>
          <p:cNvPicPr preferRelativeResize="0"/>
          <p:nvPr/>
        </p:nvPicPr>
        <p:blipFill>
          <a:blip r:embed="rId3">
            <a:alphaModFix/>
          </a:blip>
          <a:stretch>
            <a:fillRect/>
          </a:stretch>
        </p:blipFill>
        <p:spPr>
          <a:xfrm>
            <a:off x="311700" y="2121550"/>
            <a:ext cx="3048900" cy="1990475"/>
          </a:xfrm>
          <a:prstGeom prst="rect">
            <a:avLst/>
          </a:prstGeom>
          <a:noFill/>
          <a:ln>
            <a:noFill/>
          </a:ln>
        </p:spPr>
      </p:pic>
      <p:pic>
        <p:nvPicPr>
          <p:cNvPr id="110" name="Google Shape;110;p18"/>
          <p:cNvPicPr preferRelativeResize="0"/>
          <p:nvPr/>
        </p:nvPicPr>
        <p:blipFill>
          <a:blip r:embed="rId4">
            <a:alphaModFix/>
          </a:blip>
          <a:stretch>
            <a:fillRect/>
          </a:stretch>
        </p:blipFill>
        <p:spPr>
          <a:xfrm>
            <a:off x="4473325" y="2112025"/>
            <a:ext cx="3048900" cy="2016721"/>
          </a:xfrm>
          <a:prstGeom prst="rect">
            <a:avLst/>
          </a:prstGeom>
          <a:noFill/>
          <a:ln>
            <a:noFill/>
          </a:ln>
        </p:spPr>
      </p:pic>
      <p:sp>
        <p:nvSpPr>
          <p:cNvPr id="111" name="Google Shape;111;p18"/>
          <p:cNvSpPr txBox="1"/>
          <p:nvPr/>
        </p:nvSpPr>
        <p:spPr>
          <a:xfrm>
            <a:off x="311300" y="4237900"/>
            <a:ext cx="8589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USA has had a population growth of 238 million and a change in temperature of 2 </a:t>
            </a:r>
            <a:r>
              <a:rPr lang="en-GB" sz="1100">
                <a:solidFill>
                  <a:schemeClr val="dk1"/>
                </a:solidFill>
              </a:rPr>
              <a:t>°C. Australia has had a population growth of 21.5 million and a temperature change of 0.5 °C. </a:t>
            </a:r>
            <a:endParaRPr sz="1100"/>
          </a:p>
        </p:txBody>
      </p:sp>
      <p:sp>
        <p:nvSpPr>
          <p:cNvPr id="112" name="Google Shape;11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Exploration &amp; </a:t>
            </a:r>
            <a:r>
              <a:rPr lang="en-GB"/>
              <a:t>Cleanup of Data</a:t>
            </a:r>
            <a:endParaRPr/>
          </a:p>
        </p:txBody>
      </p:sp>
      <p:pic>
        <p:nvPicPr>
          <p:cNvPr id="118" name="Google Shape;118;p19"/>
          <p:cNvPicPr preferRelativeResize="0"/>
          <p:nvPr/>
        </p:nvPicPr>
        <p:blipFill>
          <a:blip r:embed="rId3">
            <a:alphaModFix/>
          </a:blip>
          <a:stretch>
            <a:fillRect/>
          </a:stretch>
        </p:blipFill>
        <p:spPr>
          <a:xfrm>
            <a:off x="835800" y="2249225"/>
            <a:ext cx="1403250" cy="1403250"/>
          </a:xfrm>
          <a:prstGeom prst="rect">
            <a:avLst/>
          </a:prstGeom>
          <a:noFill/>
          <a:ln>
            <a:noFill/>
          </a:ln>
        </p:spPr>
      </p:pic>
      <p:cxnSp>
        <p:nvCxnSpPr>
          <p:cNvPr id="119" name="Google Shape;119;p19"/>
          <p:cNvCxnSpPr/>
          <p:nvPr/>
        </p:nvCxnSpPr>
        <p:spPr>
          <a:xfrm>
            <a:off x="2607700" y="1551150"/>
            <a:ext cx="9000" cy="2364900"/>
          </a:xfrm>
          <a:prstGeom prst="straightConnector1">
            <a:avLst/>
          </a:prstGeom>
          <a:noFill/>
          <a:ln cap="flat" cmpd="sng" w="28575">
            <a:solidFill>
              <a:schemeClr val="dk2"/>
            </a:solidFill>
            <a:prstDash val="solid"/>
            <a:round/>
            <a:headEnd len="med" w="med" type="none"/>
            <a:tailEnd len="med" w="med" type="none"/>
          </a:ln>
        </p:spPr>
      </p:cxnSp>
      <p:pic>
        <p:nvPicPr>
          <p:cNvPr id="120" name="Google Shape;120;p19"/>
          <p:cNvPicPr preferRelativeResize="0"/>
          <p:nvPr/>
        </p:nvPicPr>
        <p:blipFill>
          <a:blip r:embed="rId4">
            <a:alphaModFix/>
          </a:blip>
          <a:stretch>
            <a:fillRect/>
          </a:stretch>
        </p:blipFill>
        <p:spPr>
          <a:xfrm>
            <a:off x="3209725" y="1153400"/>
            <a:ext cx="4550500" cy="3594901"/>
          </a:xfrm>
          <a:prstGeom prst="rect">
            <a:avLst/>
          </a:prstGeom>
          <a:noFill/>
          <a:ln>
            <a:noFill/>
          </a:ln>
        </p:spPr>
      </p:pic>
      <p:sp>
        <p:nvSpPr>
          <p:cNvPr id="121" name="Google Shape;121;p19"/>
          <p:cNvSpPr txBox="1"/>
          <p:nvPr/>
        </p:nvSpPr>
        <p:spPr>
          <a:xfrm>
            <a:off x="575313" y="1733525"/>
            <a:ext cx="19242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000">
                <a:solidFill>
                  <a:srgbClr val="434343"/>
                </a:solidFill>
              </a:rPr>
              <a:t>Global Land Temperatures By Country</a:t>
            </a:r>
            <a:endParaRPr b="1" sz="1000">
              <a:solidFill>
                <a:srgbClr val="434343"/>
              </a:solidFill>
            </a:endParaRPr>
          </a:p>
        </p:txBody>
      </p:sp>
      <p:sp>
        <p:nvSpPr>
          <p:cNvPr id="122" name="Google Shape;12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Exploration &amp; Cleanup of Data</a:t>
            </a:r>
            <a:endParaRPr/>
          </a:p>
        </p:txBody>
      </p:sp>
      <p:pic>
        <p:nvPicPr>
          <p:cNvPr id="128" name="Google Shape;128;p20"/>
          <p:cNvPicPr preferRelativeResize="0"/>
          <p:nvPr/>
        </p:nvPicPr>
        <p:blipFill>
          <a:blip r:embed="rId3">
            <a:alphaModFix/>
          </a:blip>
          <a:stretch>
            <a:fillRect/>
          </a:stretch>
        </p:blipFill>
        <p:spPr>
          <a:xfrm>
            <a:off x="1663050" y="3190748"/>
            <a:ext cx="1007625" cy="1007625"/>
          </a:xfrm>
          <a:prstGeom prst="rect">
            <a:avLst/>
          </a:prstGeom>
          <a:noFill/>
          <a:ln>
            <a:noFill/>
          </a:ln>
        </p:spPr>
      </p:pic>
      <p:pic>
        <p:nvPicPr>
          <p:cNvPr id="129" name="Google Shape;129;p20"/>
          <p:cNvPicPr preferRelativeResize="0"/>
          <p:nvPr/>
        </p:nvPicPr>
        <p:blipFill>
          <a:blip r:embed="rId3">
            <a:alphaModFix/>
          </a:blip>
          <a:stretch>
            <a:fillRect/>
          </a:stretch>
        </p:blipFill>
        <p:spPr>
          <a:xfrm>
            <a:off x="4068188" y="3190750"/>
            <a:ext cx="1007625" cy="1007625"/>
          </a:xfrm>
          <a:prstGeom prst="rect">
            <a:avLst/>
          </a:prstGeom>
          <a:noFill/>
          <a:ln>
            <a:noFill/>
          </a:ln>
        </p:spPr>
      </p:pic>
      <p:pic>
        <p:nvPicPr>
          <p:cNvPr id="130" name="Google Shape;130;p20"/>
          <p:cNvPicPr preferRelativeResize="0"/>
          <p:nvPr/>
        </p:nvPicPr>
        <p:blipFill>
          <a:blip r:embed="rId4">
            <a:alphaModFix/>
          </a:blip>
          <a:stretch>
            <a:fillRect/>
          </a:stretch>
        </p:blipFill>
        <p:spPr>
          <a:xfrm>
            <a:off x="6473350" y="3190750"/>
            <a:ext cx="1007625" cy="1007625"/>
          </a:xfrm>
          <a:prstGeom prst="rect">
            <a:avLst/>
          </a:prstGeom>
          <a:noFill/>
          <a:ln>
            <a:noFill/>
          </a:ln>
        </p:spPr>
      </p:pic>
      <p:pic>
        <p:nvPicPr>
          <p:cNvPr id="131" name="Google Shape;131;p20"/>
          <p:cNvPicPr preferRelativeResize="0"/>
          <p:nvPr/>
        </p:nvPicPr>
        <p:blipFill>
          <a:blip r:embed="rId5">
            <a:alphaModFix/>
          </a:blip>
          <a:stretch>
            <a:fillRect/>
          </a:stretch>
        </p:blipFill>
        <p:spPr>
          <a:xfrm>
            <a:off x="3998624" y="1222725"/>
            <a:ext cx="1077200" cy="1077200"/>
          </a:xfrm>
          <a:prstGeom prst="rect">
            <a:avLst/>
          </a:prstGeom>
          <a:noFill/>
          <a:ln>
            <a:noFill/>
          </a:ln>
        </p:spPr>
      </p:pic>
      <p:cxnSp>
        <p:nvCxnSpPr>
          <p:cNvPr id="132" name="Google Shape;132;p20"/>
          <p:cNvCxnSpPr>
            <a:stCxn id="128" idx="0"/>
          </p:cNvCxnSpPr>
          <p:nvPr/>
        </p:nvCxnSpPr>
        <p:spPr>
          <a:xfrm rot="10800000">
            <a:off x="2158163" y="2688548"/>
            <a:ext cx="8700" cy="502200"/>
          </a:xfrm>
          <a:prstGeom prst="straightConnector1">
            <a:avLst/>
          </a:prstGeom>
          <a:noFill/>
          <a:ln cap="flat" cmpd="sng" w="28575">
            <a:solidFill>
              <a:schemeClr val="dk2"/>
            </a:solidFill>
            <a:prstDash val="solid"/>
            <a:round/>
            <a:headEnd len="med" w="med" type="oval"/>
            <a:tailEnd len="med" w="med" type="none"/>
          </a:ln>
        </p:spPr>
      </p:cxnSp>
      <p:cxnSp>
        <p:nvCxnSpPr>
          <p:cNvPr id="133" name="Google Shape;133;p20"/>
          <p:cNvCxnSpPr>
            <a:endCxn id="131" idx="2"/>
          </p:cNvCxnSpPr>
          <p:nvPr/>
        </p:nvCxnSpPr>
        <p:spPr>
          <a:xfrm rot="10800000">
            <a:off x="4537224" y="2299925"/>
            <a:ext cx="4500" cy="890700"/>
          </a:xfrm>
          <a:prstGeom prst="straightConnector1">
            <a:avLst/>
          </a:prstGeom>
          <a:noFill/>
          <a:ln cap="flat" cmpd="sng" w="28575">
            <a:solidFill>
              <a:schemeClr val="dk2"/>
            </a:solidFill>
            <a:prstDash val="solid"/>
            <a:round/>
            <a:headEnd len="med" w="med" type="oval"/>
            <a:tailEnd len="med" w="med" type="oval"/>
          </a:ln>
        </p:spPr>
      </p:cxnSp>
      <p:cxnSp>
        <p:nvCxnSpPr>
          <p:cNvPr id="134" name="Google Shape;134;p20"/>
          <p:cNvCxnSpPr/>
          <p:nvPr/>
        </p:nvCxnSpPr>
        <p:spPr>
          <a:xfrm rot="10800000">
            <a:off x="6977150" y="2688548"/>
            <a:ext cx="8700" cy="502200"/>
          </a:xfrm>
          <a:prstGeom prst="straightConnector1">
            <a:avLst/>
          </a:prstGeom>
          <a:noFill/>
          <a:ln cap="flat" cmpd="sng" w="28575">
            <a:solidFill>
              <a:schemeClr val="dk2"/>
            </a:solidFill>
            <a:prstDash val="solid"/>
            <a:round/>
            <a:headEnd len="med" w="med" type="oval"/>
            <a:tailEnd len="med" w="med" type="none"/>
          </a:ln>
        </p:spPr>
      </p:cxnSp>
      <p:cxnSp>
        <p:nvCxnSpPr>
          <p:cNvPr id="135" name="Google Shape;135;p20"/>
          <p:cNvCxnSpPr/>
          <p:nvPr/>
        </p:nvCxnSpPr>
        <p:spPr>
          <a:xfrm flipH="1" rot="10800000">
            <a:off x="2086175" y="2679650"/>
            <a:ext cx="4954800" cy="9000"/>
          </a:xfrm>
          <a:prstGeom prst="straightConnector1">
            <a:avLst/>
          </a:prstGeom>
          <a:noFill/>
          <a:ln cap="flat" cmpd="sng" w="28575">
            <a:solidFill>
              <a:schemeClr val="dk2"/>
            </a:solidFill>
            <a:prstDash val="solid"/>
            <a:round/>
            <a:headEnd len="med" w="med" type="oval"/>
            <a:tailEnd len="med" w="med" type="oval"/>
          </a:ln>
        </p:spPr>
      </p:cxnSp>
      <p:sp>
        <p:nvSpPr>
          <p:cNvPr id="136" name="Google Shape;136;p20"/>
          <p:cNvSpPr txBox="1"/>
          <p:nvPr/>
        </p:nvSpPr>
        <p:spPr>
          <a:xfrm>
            <a:off x="1204763" y="4295500"/>
            <a:ext cx="19242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000">
                <a:solidFill>
                  <a:srgbClr val="434343"/>
                </a:solidFill>
              </a:rPr>
              <a:t>Global Land Temperatures By Country</a:t>
            </a:r>
            <a:endParaRPr b="1" sz="1000">
              <a:solidFill>
                <a:srgbClr val="434343"/>
              </a:solidFill>
            </a:endParaRPr>
          </a:p>
        </p:txBody>
      </p:sp>
      <p:sp>
        <p:nvSpPr>
          <p:cNvPr id="137" name="Google Shape;137;p20"/>
          <p:cNvSpPr txBox="1"/>
          <p:nvPr/>
        </p:nvSpPr>
        <p:spPr>
          <a:xfrm>
            <a:off x="3575113" y="4295500"/>
            <a:ext cx="19242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000">
                <a:solidFill>
                  <a:srgbClr val="434343"/>
                </a:solidFill>
              </a:rPr>
              <a:t>Population Total</a:t>
            </a:r>
            <a:endParaRPr b="1" sz="1000">
              <a:solidFill>
                <a:srgbClr val="434343"/>
              </a:solidFill>
            </a:endParaRPr>
          </a:p>
        </p:txBody>
      </p:sp>
      <p:sp>
        <p:nvSpPr>
          <p:cNvPr id="138" name="Google Shape;138;p20"/>
          <p:cNvSpPr txBox="1"/>
          <p:nvPr/>
        </p:nvSpPr>
        <p:spPr>
          <a:xfrm>
            <a:off x="6019388" y="4295500"/>
            <a:ext cx="19242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000">
                <a:solidFill>
                  <a:srgbClr val="434343"/>
                </a:solidFill>
              </a:rPr>
              <a:t>Google APIs</a:t>
            </a:r>
            <a:endParaRPr b="1" sz="1000">
              <a:solidFill>
                <a:srgbClr val="434343"/>
              </a:solidFill>
            </a:endParaRPr>
          </a:p>
        </p:txBody>
      </p:sp>
      <p:sp>
        <p:nvSpPr>
          <p:cNvPr id="139" name="Google Shape;13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311700" y="135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2800">
                <a:solidFill>
                  <a:srgbClr val="000000"/>
                </a:solidFill>
              </a:rPr>
              <a:t>Post Mortem</a:t>
            </a:r>
            <a:endParaRPr sz="3800">
              <a:solidFill>
                <a:srgbClr val="000000"/>
              </a:solidFill>
            </a:endParaRPr>
          </a:p>
        </p:txBody>
      </p:sp>
      <p:sp>
        <p:nvSpPr>
          <p:cNvPr id="145" name="Google Shape;145;p21"/>
          <p:cNvSpPr txBox="1"/>
          <p:nvPr>
            <p:ph idx="1" type="body"/>
          </p:nvPr>
        </p:nvSpPr>
        <p:spPr>
          <a:xfrm>
            <a:off x="3201800" y="1115450"/>
            <a:ext cx="5114100" cy="2953800"/>
          </a:xfrm>
          <a:prstGeom prst="rect">
            <a:avLst/>
          </a:prstGeom>
        </p:spPr>
        <p:txBody>
          <a:bodyPr anchorCtr="0" anchor="t" bIns="91425" lIns="91425" spcFirstLastPara="1" rIns="91425" wrap="square" tIns="91425">
            <a:normAutofit/>
          </a:bodyPr>
          <a:lstStyle/>
          <a:p>
            <a:pPr indent="-285750" lvl="0" marL="457200" rtl="0" algn="l">
              <a:spcBef>
                <a:spcPts val="1200"/>
              </a:spcBef>
              <a:spcAft>
                <a:spcPts val="0"/>
              </a:spcAft>
              <a:buClr>
                <a:srgbClr val="000000"/>
              </a:buClr>
              <a:buSzPts val="900"/>
              <a:buChar char="●"/>
            </a:pPr>
            <a:r>
              <a:rPr lang="en-GB" sz="1600">
                <a:solidFill>
                  <a:srgbClr val="000000"/>
                </a:solidFill>
              </a:rPr>
              <a:t>Dataset was limited</a:t>
            </a:r>
            <a:endParaRPr sz="1600">
              <a:solidFill>
                <a:srgbClr val="000000"/>
              </a:solidFill>
            </a:endParaRPr>
          </a:p>
          <a:p>
            <a:pPr indent="-285750" lvl="0" marL="457200" rtl="0" algn="l">
              <a:spcBef>
                <a:spcPts val="0"/>
              </a:spcBef>
              <a:spcAft>
                <a:spcPts val="0"/>
              </a:spcAft>
              <a:buClr>
                <a:srgbClr val="000000"/>
              </a:buClr>
              <a:buSzPts val="900"/>
              <a:buChar char="●"/>
            </a:pPr>
            <a:r>
              <a:rPr lang="en-GB" sz="1600">
                <a:solidFill>
                  <a:srgbClr val="000000"/>
                </a:solidFill>
              </a:rPr>
              <a:t>Historical (from early 1900’s) world population data was difficult to retrieve</a:t>
            </a:r>
            <a:endParaRPr sz="1600">
              <a:solidFill>
                <a:srgbClr val="000000"/>
              </a:solidFill>
            </a:endParaRPr>
          </a:p>
          <a:p>
            <a:pPr indent="-285750" lvl="0" marL="457200" rtl="0" algn="l">
              <a:spcBef>
                <a:spcPts val="0"/>
              </a:spcBef>
              <a:spcAft>
                <a:spcPts val="0"/>
              </a:spcAft>
              <a:buClr>
                <a:srgbClr val="000000"/>
              </a:buClr>
              <a:buSzPts val="900"/>
              <a:buChar char="●"/>
            </a:pPr>
            <a:r>
              <a:rPr lang="en-GB" sz="1600">
                <a:solidFill>
                  <a:srgbClr val="000000"/>
                </a:solidFill>
              </a:rPr>
              <a:t>Certain assumptions had to be made about the data</a:t>
            </a:r>
            <a:endParaRPr sz="1600">
              <a:solidFill>
                <a:srgbClr val="000000"/>
              </a:solidFill>
            </a:endParaRPr>
          </a:p>
          <a:p>
            <a:pPr indent="0" lvl="0" marL="0" rtl="0" algn="l">
              <a:spcBef>
                <a:spcPts val="1200"/>
              </a:spcBef>
              <a:spcAft>
                <a:spcPts val="1200"/>
              </a:spcAft>
              <a:buNone/>
            </a:pPr>
            <a:r>
              <a:t/>
            </a:r>
            <a:endParaRPr/>
          </a:p>
        </p:txBody>
      </p:sp>
      <p:pic>
        <p:nvPicPr>
          <p:cNvPr id="146" name="Google Shape;146;p21"/>
          <p:cNvPicPr preferRelativeResize="0"/>
          <p:nvPr/>
        </p:nvPicPr>
        <p:blipFill rotWithShape="1">
          <a:blip r:embed="rId3">
            <a:alphaModFix/>
          </a:blip>
          <a:srcRect b="17033" l="0" r="0" t="0"/>
          <a:stretch/>
        </p:blipFill>
        <p:spPr>
          <a:xfrm>
            <a:off x="152400" y="1170125"/>
            <a:ext cx="2897001" cy="2403474"/>
          </a:xfrm>
          <a:prstGeom prst="rect">
            <a:avLst/>
          </a:prstGeom>
          <a:noFill/>
          <a:ln>
            <a:noFill/>
          </a:ln>
        </p:spPr>
      </p:pic>
      <p:sp>
        <p:nvSpPr>
          <p:cNvPr id="147" name="Google Shape;14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